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39"/>
  </p:notesMasterIdLst>
  <p:sldIdLst>
    <p:sldId id="266" r:id="rId2"/>
    <p:sldId id="321" r:id="rId3"/>
    <p:sldId id="335" r:id="rId4"/>
    <p:sldId id="319" r:id="rId5"/>
    <p:sldId id="320" r:id="rId6"/>
    <p:sldId id="329" r:id="rId7"/>
    <p:sldId id="328" r:id="rId8"/>
    <p:sldId id="330" r:id="rId9"/>
    <p:sldId id="331" r:id="rId10"/>
    <p:sldId id="332" r:id="rId11"/>
    <p:sldId id="333" r:id="rId12"/>
    <p:sldId id="334" r:id="rId13"/>
    <p:sldId id="290" r:id="rId14"/>
    <p:sldId id="292" r:id="rId15"/>
    <p:sldId id="336" r:id="rId16"/>
    <p:sldId id="294" r:id="rId17"/>
    <p:sldId id="295" r:id="rId18"/>
    <p:sldId id="337" r:id="rId19"/>
    <p:sldId id="314" r:id="rId20"/>
    <p:sldId id="304" r:id="rId21"/>
    <p:sldId id="305" r:id="rId22"/>
    <p:sldId id="299" r:id="rId23"/>
    <p:sldId id="300" r:id="rId24"/>
    <p:sldId id="317" r:id="rId25"/>
    <p:sldId id="306" r:id="rId26"/>
    <p:sldId id="308" r:id="rId27"/>
    <p:sldId id="323" r:id="rId28"/>
    <p:sldId id="324" r:id="rId29"/>
    <p:sldId id="325" r:id="rId30"/>
    <p:sldId id="326" r:id="rId31"/>
    <p:sldId id="327" r:id="rId32"/>
    <p:sldId id="338" r:id="rId33"/>
    <p:sldId id="339" r:id="rId34"/>
    <p:sldId id="340" r:id="rId35"/>
    <p:sldId id="341" r:id="rId36"/>
    <p:sldId id="342" r:id="rId37"/>
    <p:sldId id="303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399FF"/>
    <a:srgbClr val="373EC9"/>
    <a:srgbClr val="00FF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42" autoAdjust="0"/>
    <p:restoredTop sz="94660"/>
  </p:normalViewPr>
  <p:slideViewPr>
    <p:cSldViewPr>
      <p:cViewPr varScale="1">
        <p:scale>
          <a:sx n="112" d="100"/>
          <a:sy n="112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0C3B629-D5B7-44C1-BAE4-FF89581A7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9464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FE2C5-AB2C-43ED-B0C5-AF85B6D56ABF}" type="slidenum">
              <a:rPr lang="en-US"/>
              <a:pPr/>
              <a:t>19</a:t>
            </a:fld>
            <a:endParaRPr lang="en-US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01B134EA-AD53-4706-8F54-E34AC7B08659}" type="slidenum">
              <a:rPr lang="en-US" sz="1300"/>
              <a:pPr algn="r" defTabSz="966788"/>
              <a:t>19</a:t>
            </a:fld>
            <a:endParaRPr lang="en-US" sz="13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eaLnBrk="1" hangingPunct="1"/>
            <a:r>
              <a:rPr lang="en-US" smtClean="0"/>
              <a:t>This is just the start – profile lets teacher go beyond test scores, gives background to help develop relationships and identify areas of concern</a:t>
            </a:r>
          </a:p>
          <a:p>
            <a:pPr eaLnBrk="1" hangingPunct="1"/>
            <a:r>
              <a:rPr lang="en-US" smtClean="0"/>
              <a:t>Jefferson meetings between advisors and students – looping homerooms and ongoing relationship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EE00-EDB3-CB40-8251-1BFA9D81C5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048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EE00-EDB3-CB40-8251-1BFA9D81C58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88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8" name="Picture 11" descr="logo_orange_slog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7912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46DEF-01AF-4173-BEF5-5F344F0F3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651C-6939-4A32-AE44-D4679C1BD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49A69-72D9-4088-8AEC-8E72CB0E3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E75C-4770-4F63-B31A-8D018DCF3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8572-8431-4731-BB99-BF7FA02DD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3D96A-8408-4192-B055-2AEB54F6E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4175-EFF4-4E19-8F76-B8CB1A96F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86FE6-D13B-4C50-83E6-6FA77580A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68EB-B214-42A7-A9D3-42BF12C4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EBFE-16C8-4474-9826-904B33536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2E93-7E3E-4A1B-8FFE-FD28D036A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E9A0C7A-EB7B-4DF5-AA18-71C711592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035" name="Picture 11" descr="logo_orange_slog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1800" y="6096000"/>
            <a:ext cx="2209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p.tiescloud.net" TargetMode="External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685800"/>
            <a:ext cx="6477000" cy="29718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iCue</a:t>
            </a:r>
            <a:br>
              <a:rPr lang="en-US" sz="4800" dirty="0" smtClean="0"/>
            </a:br>
            <a:r>
              <a:rPr lang="en-US" sz="4800" dirty="0" smtClean="0"/>
              <a:t>One-Click Reports &amp; Personalized Learning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2013-14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dirty="0" smtClean="0"/>
              <a:t>You can run a new One-Click by selecting from the drop-down menu</a:t>
            </a:r>
          </a:p>
        </p:txBody>
      </p:sp>
      <p:sp>
        <p:nvSpPr>
          <p:cNvPr id="2" name="AutoShape 2" descr="https://www09.tiescloud.net/TA/Chart/BoxAndWhiskers/800/600?title=MAP%20RDG%20STRANDS%20-%20Strand%20Scores%20for%20Most%20recent%20MAP%20Reading%20test|Schools:%20Sunny%20Slope%20Elementary%20Teachers:%20Mauer,%20Joe&amp;xValues=MAP%20Reading%20Spring%202008-2009%20RIT%20Score%7CMAP%20RDG%20SPR%20%202008-2009%2C%20Strand%3A%20Word%20Recognition%20%26%20Vocabulary%20-%20RIT%20Score%7CMAP%20RDG%20SPR%20%202008-2009%2C%20Strand%3A%20Comprehnsion%3A%20Informational%20-%20RIT%20Score%7CMAP%20RDG%20SPR%20%202008-2009%2C%20Strand%3A%20Comprehnsion%3A%20Narrative%20-%20RIT%20Score%7CMAP%20RDG%20SPR%20%202008-2009%2C%20Strand%3A%20Literature%20-%20RIT%20Score&amp;yValues=180%2C212%2C186%2C202.5%2C195%2C195%2C170%2C213%7C179%2C213%2C184%2C205.5%2C189%2C189%2C168%2C217%7C176.5%2C212.5%2C183.5%2C202%2C195%2C195%2C171%2C228%7C179.5%2C217%2C188.5%2C201.5%2C195%2C195%2C157%2C220%7C177%2C210.5%2C181%2C204%2C195%2C195%2C175%2C216&amp;id=04e70c7b-415c-d6b4-db36-953347bd4146"/>
          <p:cNvSpPr>
            <a:spLocks noChangeAspect="1" noChangeArrowheads="1"/>
          </p:cNvSpPr>
          <p:nvPr/>
        </p:nvSpPr>
        <p:spPr bwMode="auto">
          <a:xfrm>
            <a:off x="841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4149"/>
            <a:ext cx="9086850" cy="471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18751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Helpful Reminders –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smtClean="0"/>
              <a:t>One-Click Reports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002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Roster Date</a:t>
            </a:r>
            <a:r>
              <a:rPr lang="en-US" sz="3200" dirty="0" smtClean="0">
                <a:solidFill>
                  <a:schemeClr val="tx2"/>
                </a:solidFill>
              </a:rPr>
              <a:t>…why do I need to change this date?</a:t>
            </a: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It is before school starts (first day of students)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You want to see how your class did last year on the MCA assessments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Once school starts, you will always get the currently enrolled students in your roster without changing this date.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Helpful Reminders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857" y="1600199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Roster Date in </a:t>
            </a:r>
            <a:r>
              <a:rPr lang="en-US" sz="3200" b="1" dirty="0" smtClean="0"/>
              <a:t>One-Click</a:t>
            </a:r>
            <a:r>
              <a:rPr lang="en-US" sz="3200" dirty="0" smtClean="0"/>
              <a:t> Reports</a:t>
            </a:r>
          </a:p>
        </p:txBody>
      </p:sp>
      <p:pic>
        <p:nvPicPr>
          <p:cNvPr id="2050" name="Picture 2" descr="C:\Users\CAMPEN~1.TIE\AppData\Local\Temp\SNAGHTML1432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164" y="2362200"/>
            <a:ext cx="6286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8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Personalized Learning?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Profile:</a:t>
            </a:r>
          </a:p>
          <a:p>
            <a:pPr eaLnBrk="1" hangingPunct="1"/>
            <a:r>
              <a:rPr lang="en-US" sz="2400" smtClean="0"/>
              <a:t>A summary of student performance across many domains</a:t>
            </a:r>
          </a:p>
          <a:p>
            <a:pPr eaLnBrk="1" hangingPunct="1"/>
            <a:r>
              <a:rPr lang="en-US" sz="2400" smtClean="0"/>
              <a:t>An indicator of a student’s current status (point-in-time “snapshot”)</a:t>
            </a:r>
          </a:p>
          <a:p>
            <a:pPr eaLnBrk="1" hangingPunct="1"/>
            <a:r>
              <a:rPr lang="en-US" sz="2400" smtClean="0"/>
              <a:t>Specific measures within each domain determine status</a:t>
            </a:r>
          </a:p>
          <a:p>
            <a:pPr eaLnBrk="1" hangingPunct="1"/>
            <a:r>
              <a:rPr lang="en-US" sz="2400" smtClean="0"/>
              <a:t>A method of communicating performance efficiently at many levels, from the individual student to the entire school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Profile: Domains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701040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Attendance</a:t>
            </a:r>
          </a:p>
          <a:p>
            <a:pPr eaLnBrk="1" hangingPunct="1"/>
            <a:r>
              <a:rPr lang="en-US" sz="2400" dirty="0" smtClean="0"/>
              <a:t>Behavior</a:t>
            </a:r>
          </a:p>
          <a:p>
            <a:pPr eaLnBrk="1" hangingPunct="1"/>
            <a:r>
              <a:rPr lang="en-US" sz="2400" dirty="0" smtClean="0"/>
              <a:t>Grades</a:t>
            </a:r>
          </a:p>
          <a:p>
            <a:pPr eaLnBrk="1" hangingPunct="1"/>
            <a:r>
              <a:rPr lang="en-US" sz="2400" dirty="0" smtClean="0"/>
              <a:t>Test Scores</a:t>
            </a:r>
          </a:p>
          <a:p>
            <a:pPr eaLnBrk="1" hangingPunct="1"/>
            <a:r>
              <a:rPr lang="en-US" sz="2400" dirty="0" smtClean="0"/>
              <a:t>Graduation On-Track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Profile work?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Schools choose which domains and measures they would like to track</a:t>
            </a:r>
          </a:p>
          <a:p>
            <a:pPr eaLnBrk="1" hangingPunct="1"/>
            <a:r>
              <a:rPr lang="en-US" sz="2400" dirty="0" smtClean="0"/>
              <a:t>Schools choose the target scores for each measure</a:t>
            </a:r>
          </a:p>
          <a:p>
            <a:pPr eaLnBrk="1" hangingPunct="1"/>
            <a:r>
              <a:rPr lang="en-US" sz="2400" dirty="0" smtClean="0"/>
              <a:t>Targets divide students into up to four groups on each measure: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318373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Profile work?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Icons represent student performance on each measure</a:t>
            </a:r>
          </a:p>
          <a:p>
            <a:pPr eaLnBrk="1" hangingPunct="1"/>
            <a:r>
              <a:rPr lang="en-US" sz="2400" smtClean="0"/>
              <a:t>Domain-level icons represent the lowest performance level of any measure in the domain</a:t>
            </a:r>
          </a:p>
          <a:p>
            <a:pPr eaLnBrk="1" hangingPunct="1"/>
            <a:r>
              <a:rPr lang="en-US" sz="2400" smtClean="0"/>
              <a:t>Overall icons represent the lowest performance level of any domain</a:t>
            </a:r>
          </a:p>
          <a:p>
            <a:pPr eaLnBrk="1" hangingPunct="1"/>
            <a:r>
              <a:rPr lang="en-US" sz="2400" smtClean="0"/>
              <a:t>Icons update nightly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Profile work?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Overall icons are displayed throughout </a:t>
            </a:r>
            <a:r>
              <a:rPr lang="en-US" sz="2400" dirty="0" err="1" smtClean="0"/>
              <a:t>iCue</a:t>
            </a:r>
            <a:r>
              <a:rPr lang="en-US" sz="2400" dirty="0" smtClean="0"/>
              <a:t>, next to student’s name</a:t>
            </a:r>
          </a:p>
          <a:p>
            <a:pPr eaLnBrk="1" hangingPunct="1"/>
            <a:r>
              <a:rPr lang="en-US" sz="2400" dirty="0" smtClean="0"/>
              <a:t>Class profile summarizes performance across domains and measures for the class</a:t>
            </a:r>
          </a:p>
          <a:p>
            <a:pPr eaLnBrk="1" hangingPunct="1"/>
            <a:r>
              <a:rPr lang="en-US" sz="2400" dirty="0" smtClean="0"/>
              <a:t>Student profile summarizes performance across all domains and measures, for an individual 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1233"/>
          <a:stretch/>
        </p:blipFill>
        <p:spPr bwMode="auto">
          <a:xfrm>
            <a:off x="0" y="820692"/>
            <a:ext cx="9154886" cy="603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dirty="0" smtClean="0"/>
              <a:t>Example One-Click 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828800"/>
            <a:ext cx="2133600" cy="472440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05760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400800"/>
            <a:ext cx="182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Copyright © </a:t>
            </a:r>
            <a:r>
              <a:rPr lang="en-US" sz="1200" dirty="0" smtClean="0"/>
              <a:t>2009, </a:t>
            </a:r>
            <a:r>
              <a:rPr lang="en-US" sz="1200" dirty="0"/>
              <a:t>TIES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900">
                <a:solidFill>
                  <a:schemeClr val="tx2"/>
                </a:solidFill>
              </a:rPr>
              <a:t>Individual Student Profile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5870981" cy="540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One-Click Reports?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64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View and analyze student performance across many assessment scores</a:t>
            </a:r>
          </a:p>
          <a:p>
            <a:pPr eaLnBrk="1" hangingPunct="1"/>
            <a:r>
              <a:rPr lang="en-US" sz="2400" dirty="0" smtClean="0"/>
              <a:t>Can include any assessment (state tests, NWEA, local assessments, formative and summative, etc.)</a:t>
            </a:r>
          </a:p>
          <a:p>
            <a:pPr eaLnBrk="1" hangingPunct="1"/>
            <a:r>
              <a:rPr lang="en-US" sz="2400" dirty="0" smtClean="0"/>
              <a:t>See students in your classes, and view students by subgroup</a:t>
            </a:r>
          </a:p>
          <a:p>
            <a:pPr eaLnBrk="1" hangingPunct="1"/>
            <a:r>
              <a:rPr lang="en-US" sz="2400" dirty="0" smtClean="0"/>
              <a:t>Many tools available to help you understand the data (graphical reports, color-coding compared to targets, filter by performance level, and drill in to see supporting resources)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900" smtClean="0"/>
              <a:t>Show Target Scores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204913"/>
            <a:ext cx="8123237" cy="44481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900" smtClean="0"/>
              <a:t>Show Target Scores - Tests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527" y="1924050"/>
            <a:ext cx="6641273" cy="32575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900" smtClean="0"/>
              <a:t>Class Profile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276600" y="3810000"/>
            <a:ext cx="1143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43400"/>
            <a:ext cx="773138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73924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900" dirty="0" smtClean="0"/>
              <a:t>Domain Profile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682" y="914400"/>
            <a:ext cx="804391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900" dirty="0" smtClean="0"/>
              <a:t>Graduation on Track – teacher view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914400"/>
            <a:ext cx="7380287" cy="58626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Personalized Learning?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Plan:</a:t>
            </a:r>
          </a:p>
          <a:p>
            <a:pPr eaLnBrk="1" hangingPunct="1"/>
            <a:r>
              <a:rPr lang="en-US" sz="2400" smtClean="0"/>
              <a:t>Develop personal learning plans for any student</a:t>
            </a:r>
          </a:p>
          <a:p>
            <a:pPr eaLnBrk="1" hangingPunct="1"/>
            <a:r>
              <a:rPr lang="en-US" sz="2400" smtClean="0"/>
              <a:t>Communicate information between and among staff, students, and parents</a:t>
            </a:r>
          </a:p>
          <a:p>
            <a:pPr eaLnBrk="1" hangingPunct="1"/>
            <a:r>
              <a:rPr lang="en-US" sz="2400" smtClean="0"/>
              <a:t>Set goals, establish activities, and measurement plans to track success</a:t>
            </a:r>
          </a:p>
          <a:p>
            <a:pPr eaLnBrk="1" hangingPunct="1"/>
            <a:r>
              <a:rPr lang="en-US" sz="2400" smtClean="0"/>
              <a:t>Allow many people to collaborate on the plan</a:t>
            </a:r>
          </a:p>
          <a:p>
            <a:pPr eaLnBrk="1" hangingPunct="1"/>
            <a:r>
              <a:rPr lang="en-US" sz="2400" smtClean="0"/>
              <a:t>Threaded discussion enhances communication among contributors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Plan work?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49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Develop goals, and match goals to profile domains</a:t>
            </a:r>
          </a:p>
          <a:p>
            <a:pPr eaLnBrk="1" hangingPunct="1"/>
            <a:r>
              <a:rPr lang="en-US" sz="2400" dirty="0" smtClean="0"/>
              <a:t>Set activities and measurement plans for each goal</a:t>
            </a:r>
          </a:p>
          <a:p>
            <a:pPr eaLnBrk="1" hangingPunct="1"/>
            <a:r>
              <a:rPr lang="en-US" sz="2400" dirty="0" smtClean="0"/>
              <a:t>Use “school bank” to quickly assign common plan components</a:t>
            </a:r>
          </a:p>
          <a:p>
            <a:pPr eaLnBrk="1" hangingPunct="1"/>
            <a:r>
              <a:rPr lang="en-US" sz="2400" dirty="0" smtClean="0"/>
              <a:t>Time-bound and measurable</a:t>
            </a:r>
          </a:p>
          <a:p>
            <a:pPr eaLnBrk="1" hangingPunct="1"/>
            <a:r>
              <a:rPr lang="en-US" sz="2400" dirty="0" smtClean="0"/>
              <a:t>School bank can add growth goals and test scores specific to the student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Personalized Learning Plan – Example Student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44638" y="1905000"/>
            <a:ext cx="12747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42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1668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57" y="756794"/>
            <a:ext cx="7852143" cy="6101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7216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 – Student Measurement Plan Graph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8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Measurement Plan icon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35639" b="35639"/>
          <a:stretch>
            <a:fillRect/>
          </a:stretch>
        </p:blipFill>
        <p:spPr>
          <a:xfrm>
            <a:off x="990600" y="1981200"/>
            <a:ext cx="7010400" cy="41148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88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dirty="0" smtClean="0"/>
              <a:t>Example One-Click home page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27" y="609600"/>
            <a:ext cx="7776997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2871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Ability to Create Banked Activities and Measurement Plans or by Individual Students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68" b="14868"/>
          <a:stretch>
            <a:fillRect/>
          </a:stretch>
        </p:blipFill>
        <p:spPr>
          <a:xfrm>
            <a:off x="457200" y="2041240"/>
            <a:ext cx="8229600" cy="408492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15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Ability to Filter and Mass Assign Activities and Measurement Plans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187" b="15187"/>
          <a:stretch>
            <a:fillRect/>
          </a:stretch>
        </p:blipFill>
        <p:spPr>
          <a:xfrm>
            <a:off x="395111" y="1547191"/>
            <a:ext cx="8139289" cy="477740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65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1"/>
            <a:ext cx="7924800" cy="838200"/>
          </a:xfrm>
        </p:spPr>
        <p:txBody>
          <a:bodyPr/>
          <a:lstStyle/>
          <a:p>
            <a:r>
              <a:rPr lang="en-US" dirty="0" smtClean="0"/>
              <a:t>To Summarize…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334000"/>
          </a:xfrm>
        </p:spPr>
        <p:txBody>
          <a:bodyPr/>
          <a:lstStyle/>
          <a:p>
            <a:r>
              <a:rPr lang="en-US" dirty="0" smtClean="0"/>
              <a:t>One Click Reports are used for: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viewing student performance on test and assessment scores,</a:t>
            </a:r>
          </a:p>
          <a:p>
            <a:pPr lvl="1"/>
            <a:r>
              <a:rPr lang="en-US" sz="2400" dirty="0" smtClean="0"/>
              <a:t>score entry for a group or roster of students,</a:t>
            </a:r>
          </a:p>
          <a:p>
            <a:pPr lvl="1"/>
            <a:r>
              <a:rPr lang="en-US" sz="2400" dirty="0" smtClean="0"/>
              <a:t>viewing the Student Link (Test History, Contact) </a:t>
            </a:r>
          </a:p>
          <a:p>
            <a:r>
              <a:rPr lang="en-US" dirty="0" smtClean="0"/>
              <a:t>Personalized Learning Profiles are used to help you measure other indicators of student success such as Attendance or Grades</a:t>
            </a:r>
          </a:p>
          <a:p>
            <a:r>
              <a:rPr lang="en-US" dirty="0" smtClean="0"/>
              <a:t>Personalized Learning Plans are used for developing individual intervention strategies and/or measurement plans based on student needs.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9430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Log In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http://asp.tiescloud.net</a:t>
            </a:r>
            <a:endParaRPr lang="en-US" dirty="0" smtClean="0"/>
          </a:p>
          <a:p>
            <a:r>
              <a:rPr lang="en-US" dirty="0" smtClean="0"/>
              <a:t>Click the link and the bottom of the page to add this to your bookmarks</a:t>
            </a:r>
          </a:p>
          <a:p>
            <a:r>
              <a:rPr lang="en-US" dirty="0" smtClean="0"/>
              <a:t>Select </a:t>
            </a:r>
            <a:r>
              <a:rPr lang="en-US" dirty="0" err="1" smtClean="0"/>
              <a:t>i</a:t>
            </a:r>
            <a:r>
              <a:rPr lang="en-US" dirty="0" smtClean="0"/>
              <a:t>-Cue</a:t>
            </a:r>
          </a:p>
          <a:p>
            <a:endParaRPr lang="en-US" dirty="0"/>
          </a:p>
        </p:txBody>
      </p:sp>
      <p:pic>
        <p:nvPicPr>
          <p:cNvPr id="4" name="Picture 3" descr="Screen Shot 2013-08-23 at 8.49.1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114800"/>
            <a:ext cx="4921352" cy="190237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#: 877</a:t>
            </a:r>
          </a:p>
          <a:p>
            <a:r>
              <a:rPr lang="en-US" dirty="0" smtClean="0"/>
              <a:t>User ID: Your Novell log in</a:t>
            </a:r>
          </a:p>
          <a:p>
            <a:r>
              <a:rPr lang="en-US" dirty="0" smtClean="0"/>
              <a:t>Temporary Password: Buff-2013</a:t>
            </a:r>
            <a:endParaRPr lang="en-US" dirty="0"/>
          </a:p>
        </p:txBody>
      </p:sp>
      <p:pic>
        <p:nvPicPr>
          <p:cNvPr id="4" name="Picture 3" descr="Screen Shot 2013-08-23 at 8.48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81400"/>
            <a:ext cx="4416661" cy="259238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Your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prompted to change your password.</a:t>
            </a:r>
          </a:p>
          <a:p>
            <a:r>
              <a:rPr lang="en-US" dirty="0" smtClean="0"/>
              <a:t>You may use the same password as your </a:t>
            </a:r>
            <a:r>
              <a:rPr lang="en-US" dirty="0" err="1" smtClean="0"/>
              <a:t>MyView</a:t>
            </a:r>
            <a:r>
              <a:rPr lang="en-US" dirty="0" smtClean="0"/>
              <a:t> but it will not automatically select this.</a:t>
            </a:r>
          </a:p>
          <a:p>
            <a:r>
              <a:rPr lang="en-US" dirty="0" smtClean="0"/>
              <a:t>Password must be 8 characters long, use an uppercase letter and a special character (ex. ! @ # $ % ^ &amp;)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Challenge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010400" cy="4114800"/>
          </a:xfrm>
        </p:spPr>
        <p:txBody>
          <a:bodyPr/>
          <a:lstStyle/>
          <a:p>
            <a:r>
              <a:rPr lang="en-US" dirty="0" smtClean="0"/>
              <a:t>At the top of your screen; Select “Tools” and then “Update My Challenge Date”.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Enter a challenge date.</a:t>
            </a:r>
          </a:p>
          <a:p>
            <a:r>
              <a:rPr lang="en-US" dirty="0" smtClean="0"/>
              <a:t>Make sure this is a date you will remember!  Ex. Your birthday, your anniversary, a child’s birthday.</a:t>
            </a:r>
            <a:endParaRPr lang="en-US" dirty="0"/>
          </a:p>
        </p:txBody>
      </p:sp>
      <p:pic>
        <p:nvPicPr>
          <p:cNvPr id="4" name="Picture 3" descr="Screen Shot 2013-08-23 at 9.10.0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124200"/>
            <a:ext cx="1919460" cy="9017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19400" y="3352800"/>
            <a:ext cx="1905000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  <a:effectLst>
            <a:glow rad="63500">
              <a:srgbClr val="FF00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1233"/>
          <a:stretch/>
        </p:blipFill>
        <p:spPr bwMode="auto">
          <a:xfrm>
            <a:off x="0" y="820692"/>
            <a:ext cx="9154886" cy="603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dirty="0" smtClean="0"/>
              <a:t>Example One-Click Report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2871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1267"/>
          <a:stretch/>
        </p:blipFill>
        <p:spPr bwMode="auto">
          <a:xfrm>
            <a:off x="0" y="815369"/>
            <a:ext cx="9143999" cy="60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dirty="0" smtClean="0"/>
              <a:t>Compare to Target and Drill-through to Resource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50013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dirty="0" smtClean="0"/>
              <a:t>Sortable results</a:t>
            </a:r>
          </a:p>
        </p:txBody>
      </p:sp>
      <p:sp>
        <p:nvSpPr>
          <p:cNvPr id="2" name="AutoShape 2" descr="https://www09.tiescloud.net/TA/Chart/BoxAndWhiskers/800/600?title=MAP%20RDG%20STRANDS%20-%20Strand%20Scores%20for%20Most%20recent%20MAP%20Reading%20test|Schools:%20Sunny%20Slope%20Elementary%20Teachers:%20Mauer,%20Joe&amp;xValues=MAP%20Reading%20Spring%202008-2009%20RIT%20Score%7CMAP%20RDG%20SPR%20%202008-2009%2C%20Strand%3A%20Word%20Recognition%20%26%20Vocabulary%20-%20RIT%20Score%7CMAP%20RDG%20SPR%20%202008-2009%2C%20Strand%3A%20Comprehnsion%3A%20Informational%20-%20RIT%20Score%7CMAP%20RDG%20SPR%20%202008-2009%2C%20Strand%3A%20Comprehnsion%3A%20Narrative%20-%20RIT%20Score%7CMAP%20RDG%20SPR%20%202008-2009%2C%20Strand%3A%20Literature%20-%20RIT%20Score&amp;yValues=180%2C212%2C186%2C202.5%2C195%2C195%2C170%2C213%7C179%2C213%2C184%2C205.5%2C189%2C189%2C168%2C217%7C176.5%2C212.5%2C183.5%2C202%2C195%2C195%2C171%2C228%7C179.5%2C217%2C188.5%2C201.5%2C195%2C195%2C157%2C220%7C177%2C210.5%2C181%2C204%2C195%2C195%2C175%2C216&amp;id=04e70c7b-415c-d6b4-db36-953347bd4146"/>
          <p:cNvSpPr>
            <a:spLocks noChangeAspect="1" noChangeArrowheads="1"/>
          </p:cNvSpPr>
          <p:nvPr/>
        </p:nvSpPr>
        <p:spPr bwMode="auto">
          <a:xfrm>
            <a:off x="841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C:\Users\campen\AppData\Local\Temp\SNAGHTMLbcb91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38" y="1143000"/>
            <a:ext cx="8582025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44055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dirty="0" smtClean="0"/>
              <a:t>Summary statistics</a:t>
            </a:r>
          </a:p>
        </p:txBody>
      </p:sp>
      <p:sp>
        <p:nvSpPr>
          <p:cNvPr id="2" name="AutoShape 2" descr="https://www09.tiescloud.net/TA/Chart/BoxAndWhiskers/800/600?title=MAP%20RDG%20STRANDS%20-%20Strand%20Scores%20for%20Most%20recent%20MAP%20Reading%20test|Schools:%20Sunny%20Slope%20Elementary%20Teachers:%20Mauer,%20Joe&amp;xValues=MAP%20Reading%20Spring%202008-2009%20RIT%20Score%7CMAP%20RDG%20SPR%20%202008-2009%2C%20Strand%3A%20Word%20Recognition%20%26%20Vocabulary%20-%20RIT%20Score%7CMAP%20RDG%20SPR%20%202008-2009%2C%20Strand%3A%20Comprehnsion%3A%20Informational%20-%20RIT%20Score%7CMAP%20RDG%20SPR%20%202008-2009%2C%20Strand%3A%20Comprehnsion%3A%20Narrative%20-%20RIT%20Score%7CMAP%20RDG%20SPR%20%202008-2009%2C%20Strand%3A%20Literature%20-%20RIT%20Score&amp;yValues=180%2C212%2C186%2C202.5%2C195%2C195%2C170%2C213%7C179%2C213%2C184%2C205.5%2C189%2C189%2C168%2C217%7C176.5%2C212.5%2C183.5%2C202%2C195%2C195%2C171%2C228%7C179.5%2C217%2C188.5%2C201.5%2C195%2C195%2C157%2C220%7C177%2C210.5%2C181%2C204%2C195%2C195%2C175%2C216&amp;id=04e70c7b-415c-d6b4-db36-953347bd4146"/>
          <p:cNvSpPr>
            <a:spLocks noChangeAspect="1" noChangeArrowheads="1"/>
          </p:cNvSpPr>
          <p:nvPr/>
        </p:nvSpPr>
        <p:spPr bwMode="auto">
          <a:xfrm>
            <a:off x="841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campen\AppData\Local\Temp\SNAGHTMLbc98e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4836"/>
            <a:ext cx="649116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67401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dirty="0" smtClean="0"/>
              <a:t>Available Filters</a:t>
            </a:r>
          </a:p>
        </p:txBody>
      </p:sp>
      <p:sp>
        <p:nvSpPr>
          <p:cNvPr id="2" name="AutoShape 2" descr="https://www09.tiescloud.net/TA/Chart/BoxAndWhiskers/800/600?title=MAP%20RDG%20STRANDS%20-%20Strand%20Scores%20for%20Most%20recent%20MAP%20Reading%20test|Schools:%20Sunny%20Slope%20Elementary%20Teachers:%20Mauer,%20Joe&amp;xValues=MAP%20Reading%20Spring%202008-2009%20RIT%20Score%7CMAP%20RDG%20SPR%20%202008-2009%2C%20Strand%3A%20Word%20Recognition%20%26%20Vocabulary%20-%20RIT%20Score%7CMAP%20RDG%20SPR%20%202008-2009%2C%20Strand%3A%20Comprehnsion%3A%20Informational%20-%20RIT%20Score%7CMAP%20RDG%20SPR%20%202008-2009%2C%20Strand%3A%20Comprehnsion%3A%20Narrative%20-%20RIT%20Score%7CMAP%20RDG%20SPR%20%202008-2009%2C%20Strand%3A%20Literature%20-%20RIT%20Score&amp;yValues=180%2C212%2C186%2C202.5%2C195%2C195%2C170%2C213%7C179%2C213%2C184%2C205.5%2C189%2C189%2C168%2C217%7C176.5%2C212.5%2C183.5%2C202%2C195%2C195%2C171%2C228%7C179.5%2C217%2C188.5%2C201.5%2C195%2C195%2C157%2C220%7C177%2C210.5%2C181%2C204%2C195%2C195%2C175%2C216&amp;id=04e70c7b-415c-d6b4-db36-953347bd4146"/>
          <p:cNvSpPr>
            <a:spLocks noChangeAspect="1" noChangeArrowheads="1"/>
          </p:cNvSpPr>
          <p:nvPr/>
        </p:nvSpPr>
        <p:spPr bwMode="auto">
          <a:xfrm>
            <a:off x="841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6" y="2314574"/>
            <a:ext cx="8742364" cy="2424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4307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dirty="0" smtClean="0"/>
              <a:t>Export options</a:t>
            </a:r>
          </a:p>
        </p:txBody>
      </p:sp>
      <p:sp>
        <p:nvSpPr>
          <p:cNvPr id="2" name="AutoShape 2" descr="https://www09.tiescloud.net/TA/Chart/BoxAndWhiskers/800/600?title=MAP%20RDG%20STRANDS%20-%20Strand%20Scores%20for%20Most%20recent%20MAP%20Reading%20test|Schools:%20Sunny%20Slope%20Elementary%20Teachers:%20Mauer,%20Joe&amp;xValues=MAP%20Reading%20Spring%202008-2009%20RIT%20Score%7CMAP%20RDG%20SPR%20%202008-2009%2C%20Strand%3A%20Word%20Recognition%20%26%20Vocabulary%20-%20RIT%20Score%7CMAP%20RDG%20SPR%20%202008-2009%2C%20Strand%3A%20Comprehnsion%3A%20Informational%20-%20RIT%20Score%7CMAP%20RDG%20SPR%20%202008-2009%2C%20Strand%3A%20Comprehnsion%3A%20Narrative%20-%20RIT%20Score%7CMAP%20RDG%20SPR%20%202008-2009%2C%20Strand%3A%20Literature%20-%20RIT%20Score&amp;yValues=180%2C212%2C186%2C202.5%2C195%2C195%2C170%2C213%7C179%2C213%2C184%2C205.5%2C189%2C189%2C168%2C217%7C176.5%2C212.5%2C183.5%2C202%2C195%2C195%2C171%2C228%7C179.5%2C217%2C188.5%2C201.5%2C195%2C195%2C157%2C220%7C177%2C210.5%2C181%2C204%2C195%2C195%2C175%2C216&amp;id=04e70c7b-415c-d6b4-db36-953347bd4146"/>
          <p:cNvSpPr>
            <a:spLocks noChangeAspect="1" noChangeArrowheads="1"/>
          </p:cNvSpPr>
          <p:nvPr/>
        </p:nvSpPr>
        <p:spPr bwMode="auto">
          <a:xfrm>
            <a:off x="841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4365868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campen\AppData\Local\Temp\SNAGHTMLbd113d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509" y="2286000"/>
            <a:ext cx="452712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campen\AppData\Local\Temp\SNAGHTMLbd1bd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355" y="1143000"/>
            <a:ext cx="16478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1127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736</TotalTime>
  <Words>846</Words>
  <Application>Microsoft Macintosh PowerPoint</Application>
  <PresentationFormat>On-screen Show (4:3)</PresentationFormat>
  <Paragraphs>105</Paragraphs>
  <Slides>37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Echo</vt:lpstr>
      <vt:lpstr>iCue One-Click Reports &amp; Personalized Learning</vt:lpstr>
      <vt:lpstr>What are One-Click Reports?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Helpful Reminders –      One-Click Reports</vt:lpstr>
      <vt:lpstr>Helpful Reminders</vt:lpstr>
      <vt:lpstr>What is Personalized Learning?</vt:lpstr>
      <vt:lpstr>Profile: Domains</vt:lpstr>
      <vt:lpstr>How does Profile work?</vt:lpstr>
      <vt:lpstr>How does Profile work?</vt:lpstr>
      <vt:lpstr>How does Profile work?</vt:lpstr>
      <vt:lpstr>Slide 18</vt:lpstr>
      <vt:lpstr>Slide 19</vt:lpstr>
      <vt:lpstr>Show Target Scores</vt:lpstr>
      <vt:lpstr>Show Target Scores - Tests</vt:lpstr>
      <vt:lpstr>Class Profile</vt:lpstr>
      <vt:lpstr>Domain Profile</vt:lpstr>
      <vt:lpstr>Graduation on Track – teacher view</vt:lpstr>
      <vt:lpstr>What is Personalized Learning?</vt:lpstr>
      <vt:lpstr>How does Plan work?</vt:lpstr>
      <vt:lpstr>Personalized Learning Plan – Example Student</vt:lpstr>
      <vt:lpstr>Slide 28</vt:lpstr>
      <vt:lpstr>New Measurement Plan icon </vt:lpstr>
      <vt:lpstr>Ability to Create Banked Activities and Measurement Plans or by Individual Students</vt:lpstr>
      <vt:lpstr>Ability to Filter and Mass Assign Activities and Measurement Plans</vt:lpstr>
      <vt:lpstr>To Summarize…</vt:lpstr>
      <vt:lpstr>How to Log In </vt:lpstr>
      <vt:lpstr>Log In Information</vt:lpstr>
      <vt:lpstr>Change Your Password</vt:lpstr>
      <vt:lpstr>Setup Challenge Date</vt:lpstr>
      <vt:lpstr>Questions?</vt:lpstr>
    </vt:vector>
  </TitlesOfParts>
  <Company>Ties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Ties</dc:creator>
  <cp:lastModifiedBy>BHM Schools</cp:lastModifiedBy>
  <cp:revision>81</cp:revision>
  <dcterms:created xsi:type="dcterms:W3CDTF">2013-08-23T13:29:08Z</dcterms:created>
  <dcterms:modified xsi:type="dcterms:W3CDTF">2013-08-23T14:15:01Z</dcterms:modified>
</cp:coreProperties>
</file>